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>
        <p:scale>
          <a:sx n="66" d="100"/>
          <a:sy n="66" d="100"/>
        </p:scale>
        <p:origin x="90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8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0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64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545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50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0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1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88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3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15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3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7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0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4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D60A7B-9400-4B11-B617-BC276A8AB88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939D64-FD37-4D5C-8098-A64F3515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0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000" dirty="0" smtClean="0"/>
              <a:t>Mole Fraction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50891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rmAutofit/>
          </a:bodyPr>
          <a:lstStyle/>
          <a:p>
            <a:r>
              <a:rPr lang="en-US" sz="3200" dirty="0"/>
              <a:t>Concentration is how much solute is present a certain amount of solvent or </a:t>
            </a:r>
            <a:r>
              <a:rPr lang="en-US" sz="3200" dirty="0" smtClean="0"/>
              <a:t>solution</a:t>
            </a:r>
          </a:p>
          <a:p>
            <a:r>
              <a:rPr lang="en-US" sz="3200" dirty="0" smtClean="0"/>
              <a:t>So far we studied </a:t>
            </a:r>
            <a:r>
              <a:rPr lang="en-US" sz="3200" dirty="0" smtClean="0"/>
              <a:t>molarity and molality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36" y="3949430"/>
            <a:ext cx="3947377" cy="26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5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 Fraction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103731"/>
              </p:ext>
            </p:extLst>
          </p:nvPr>
        </p:nvGraphicFramePr>
        <p:xfrm>
          <a:off x="5911849" y="4021350"/>
          <a:ext cx="2388005" cy="200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469696" imgH="393529" progId="Equation.3">
                  <p:embed/>
                </p:oleObj>
              </mc:Choice>
              <mc:Fallback>
                <p:oleObj name="Equation" r:id="rId3" imgW="469696" imgH="393529" progId="Equation.3">
                  <p:embed/>
                  <p:pic>
                    <p:nvPicPr>
                      <p:cNvPr id="143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49" y="4021350"/>
                        <a:ext cx="2388005" cy="2000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8255" y="2821021"/>
            <a:ext cx="8696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</a:t>
            </a:r>
            <a:r>
              <a:rPr lang="en-US" sz="3600" b="1" dirty="0" smtClean="0"/>
              <a:t>mole fraction, X,</a:t>
            </a:r>
            <a:r>
              <a:rPr lang="en-US" sz="3600" dirty="0" smtClean="0"/>
              <a:t> is the ratio of moles of a solute to the total moles in the solution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744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Given 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9079096" cy="359359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Convert </a:t>
            </a:r>
            <a:r>
              <a:rPr lang="en-US" sz="3600" dirty="0" smtClean="0">
                <a:solidFill>
                  <a:schemeClr val="tx1"/>
                </a:solidFill>
              </a:rPr>
              <a:t>everything from grams to moles using Periodic Table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Put only the moles of solute on top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Add together moles of EVERYTHING for the bottom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Then use the formula to solve for </a:t>
            </a:r>
            <a:r>
              <a:rPr lang="en-US" sz="3600" dirty="0" smtClean="0">
                <a:solidFill>
                  <a:schemeClr val="tx1"/>
                </a:solidFill>
              </a:rPr>
              <a:t>the mole fraction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0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189" y="627774"/>
            <a:ext cx="8844885" cy="71788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82" y="1378231"/>
            <a:ext cx="10754414" cy="525293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 </a:t>
            </a:r>
            <a:r>
              <a:rPr lang="en-US" sz="3000" dirty="0" smtClean="0">
                <a:solidFill>
                  <a:schemeClr val="tx1"/>
                </a:solidFill>
              </a:rPr>
              <a:t>11.00 </a:t>
            </a:r>
            <a:r>
              <a:rPr lang="en-US" sz="3000" dirty="0">
                <a:solidFill>
                  <a:schemeClr val="tx1"/>
                </a:solidFill>
              </a:rPr>
              <a:t>g sugar cube (sucrose: C</a:t>
            </a:r>
            <a:r>
              <a:rPr lang="en-US" sz="3000" baseline="-25000" dirty="0">
                <a:solidFill>
                  <a:schemeClr val="tx1"/>
                </a:solidFill>
              </a:rPr>
              <a:t>12</a:t>
            </a:r>
            <a:r>
              <a:rPr lang="en-US" sz="3000" dirty="0">
                <a:solidFill>
                  <a:schemeClr val="tx1"/>
                </a:solidFill>
              </a:rPr>
              <a:t>H</a:t>
            </a:r>
            <a:r>
              <a:rPr lang="en-US" sz="3000" baseline="-25000" dirty="0">
                <a:solidFill>
                  <a:schemeClr val="tx1"/>
                </a:solidFill>
              </a:rPr>
              <a:t>22</a:t>
            </a:r>
            <a:r>
              <a:rPr lang="en-US" sz="3000" dirty="0">
                <a:solidFill>
                  <a:schemeClr val="tx1"/>
                </a:solidFill>
              </a:rPr>
              <a:t>O</a:t>
            </a:r>
            <a:r>
              <a:rPr lang="en-US" sz="3000" baseline="-25000" dirty="0">
                <a:solidFill>
                  <a:schemeClr val="tx1"/>
                </a:solidFill>
              </a:rPr>
              <a:t>11</a:t>
            </a:r>
            <a:r>
              <a:rPr lang="en-US" sz="3000" dirty="0" smtClean="0">
                <a:solidFill>
                  <a:schemeClr val="tx1"/>
                </a:solidFill>
              </a:rPr>
              <a:t>) </a:t>
            </a:r>
            <a:r>
              <a:rPr lang="en-US" sz="3000" dirty="0">
                <a:solidFill>
                  <a:schemeClr val="tx1"/>
                </a:solidFill>
              </a:rPr>
              <a:t>is dissolved in a </a:t>
            </a:r>
            <a:r>
              <a:rPr lang="en-US" sz="3000" dirty="0" smtClean="0">
                <a:solidFill>
                  <a:schemeClr val="tx1"/>
                </a:solidFill>
              </a:rPr>
              <a:t>12.5 </a:t>
            </a:r>
            <a:r>
              <a:rPr lang="en-US" sz="3000" dirty="0" smtClean="0">
                <a:solidFill>
                  <a:schemeClr val="tx1"/>
                </a:solidFill>
              </a:rPr>
              <a:t>g of water</a:t>
            </a:r>
            <a:r>
              <a:rPr lang="en-US" sz="3000" dirty="0">
                <a:solidFill>
                  <a:schemeClr val="tx1"/>
                </a:solidFill>
              </a:rPr>
              <a:t>. </a:t>
            </a:r>
            <a:r>
              <a:rPr lang="en-US" sz="3000" dirty="0" smtClean="0">
                <a:solidFill>
                  <a:schemeClr val="tx1"/>
                </a:solidFill>
              </a:rPr>
              <a:t> What </a:t>
            </a:r>
            <a:r>
              <a:rPr lang="en-US" sz="3000" dirty="0">
                <a:solidFill>
                  <a:schemeClr val="tx1"/>
                </a:solidFill>
              </a:rPr>
              <a:t>is the </a:t>
            </a:r>
            <a:r>
              <a:rPr lang="en-US" sz="3000" dirty="0" smtClean="0">
                <a:solidFill>
                  <a:schemeClr val="tx1"/>
                </a:solidFill>
              </a:rPr>
              <a:t>molality </a:t>
            </a:r>
            <a:r>
              <a:rPr lang="en-US" sz="3000" dirty="0">
                <a:solidFill>
                  <a:schemeClr val="tx1"/>
                </a:solidFill>
              </a:rPr>
              <a:t>of </a:t>
            </a:r>
            <a:r>
              <a:rPr lang="en-US" sz="3000" dirty="0" smtClean="0">
                <a:solidFill>
                  <a:schemeClr val="tx1"/>
                </a:solidFill>
              </a:rPr>
              <a:t>the solution?</a:t>
            </a:r>
          </a:p>
          <a:p>
            <a:r>
              <a:rPr lang="en-US" sz="3000" b="1" i="1" dirty="0" smtClean="0">
                <a:solidFill>
                  <a:schemeClr val="tx1"/>
                </a:solidFill>
              </a:rPr>
              <a:t>Step 1: Convert </a:t>
            </a:r>
            <a:r>
              <a:rPr lang="en-US" sz="3000" b="1" i="1" dirty="0" smtClean="0">
                <a:solidFill>
                  <a:schemeClr val="tx1"/>
                </a:solidFill>
              </a:rPr>
              <a:t>all grams </a:t>
            </a:r>
            <a:r>
              <a:rPr lang="en-US" sz="3000" b="1" i="1" dirty="0" smtClean="0">
                <a:solidFill>
                  <a:schemeClr val="tx1"/>
                </a:solidFill>
              </a:rPr>
              <a:t>to </a:t>
            </a:r>
            <a:r>
              <a:rPr lang="en-US" sz="3000" b="1" i="1" dirty="0" err="1" smtClean="0">
                <a:solidFill>
                  <a:schemeClr val="tx1"/>
                </a:solidFill>
              </a:rPr>
              <a:t>mols</a:t>
            </a:r>
            <a:endParaRPr lang="en-US" sz="30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en-US" sz="3000" dirty="0" smtClean="0">
                <a:solidFill>
                  <a:schemeClr val="tx1"/>
                </a:solidFill>
              </a:rPr>
              <a:t>      </a:t>
            </a:r>
            <a:r>
              <a:rPr lang="en-US" sz="3000" b="1" dirty="0" smtClean="0">
                <a:solidFill>
                  <a:schemeClr val="tx1"/>
                </a:solidFill>
              </a:rPr>
              <a:t>= 0.0322 </a:t>
            </a:r>
            <a:r>
              <a:rPr lang="en-US" sz="3000" b="1" dirty="0" err="1" smtClean="0">
                <a:solidFill>
                  <a:schemeClr val="tx1"/>
                </a:solidFill>
              </a:rPr>
              <a:t>mol</a:t>
            </a:r>
            <a:r>
              <a:rPr lang="en-US" sz="3000" b="1" dirty="0" smtClean="0">
                <a:solidFill>
                  <a:schemeClr val="tx1"/>
                </a:solidFill>
              </a:rPr>
              <a:t>  </a:t>
            </a:r>
          </a:p>
          <a:p>
            <a:endParaRPr lang="en-US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</a:rPr>
              <a:t>                                                                              </a:t>
            </a:r>
            <a:r>
              <a:rPr lang="en-US" sz="3000" b="1" dirty="0" smtClean="0">
                <a:solidFill>
                  <a:schemeClr val="tx1"/>
                </a:solidFill>
              </a:rPr>
              <a:t>= 0.694 </a:t>
            </a:r>
            <a:r>
              <a:rPr lang="en-US" sz="3000" b="1" dirty="0" err="1" smtClean="0">
                <a:solidFill>
                  <a:schemeClr val="tx1"/>
                </a:solidFill>
              </a:rPr>
              <a:t>mol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276273" y="2914789"/>
            <a:ext cx="6354872" cy="1089910"/>
            <a:chOff x="861" y="2780"/>
            <a:chExt cx="5075" cy="777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548" y="2780"/>
              <a:ext cx="2388" cy="777"/>
              <a:chOff x="3548" y="2780"/>
              <a:chExt cx="2388" cy="777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4199" y="2780"/>
                <a:ext cx="987" cy="777"/>
                <a:chOff x="3305" y="2732"/>
                <a:chExt cx="987" cy="777"/>
              </a:xfrm>
            </p:grpSpPr>
            <p:sp>
              <p:nvSpPr>
                <p:cNvPr id="9" name="Rectangle 7"/>
                <p:cNvSpPr>
                  <a:spLocks noChangeArrowheads="1"/>
                </p:cNvSpPr>
                <p:nvPr/>
              </p:nvSpPr>
              <p:spPr bwMode="auto">
                <a:xfrm>
                  <a:off x="3305" y="2732"/>
                  <a:ext cx="896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80000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70000"/>
                    <a:buBlip>
                      <a:blip r:embed="rId4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b="1" dirty="0" smtClean="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 </a:t>
                  </a:r>
                  <a:r>
                    <a:rPr lang="en-US" altLang="en-US" sz="2800" b="1" dirty="0" err="1" smtClean="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mol</a:t>
                  </a:r>
                  <a:endParaRPr lang="en-US" altLang="en-US" sz="2800" b="1" dirty="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" name="Rectangle 8"/>
                <p:cNvSpPr>
                  <a:spLocks noChangeArrowheads="1"/>
                </p:cNvSpPr>
                <p:nvPr/>
              </p:nvSpPr>
              <p:spPr bwMode="auto">
                <a:xfrm>
                  <a:off x="3410" y="3136"/>
                  <a:ext cx="882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80000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70000"/>
                    <a:buBlip>
                      <a:blip r:embed="rId4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b="1" dirty="0" smtClean="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342 g</a:t>
                  </a:r>
                  <a:endParaRPr lang="en-US" altLang="en-US" sz="2800" b="1" dirty="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 flipV="1">
                <a:off x="3548" y="3184"/>
                <a:ext cx="2388" cy="7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861" y="2976"/>
              <a:ext cx="263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70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altLang="en-US" sz="2800" b="1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11</a:t>
              </a:r>
              <a:r>
                <a:rPr lang="en-US" altLang="en-US" sz="2800" b="1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.00 </a:t>
              </a:r>
              <a:r>
                <a:rPr lang="en-US" altLang="en-US" sz="2800" b="1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g </a:t>
              </a:r>
              <a:r>
                <a:rPr lang="en-US" sz="2800" dirty="0"/>
                <a:t>C</a:t>
              </a:r>
              <a:r>
                <a:rPr lang="en-US" sz="2800" baseline="-25000" dirty="0"/>
                <a:t>12</a:t>
              </a:r>
              <a:r>
                <a:rPr lang="en-US" sz="2800" dirty="0"/>
                <a:t>H</a:t>
              </a:r>
              <a:r>
                <a:rPr lang="en-US" sz="2800" baseline="-25000" dirty="0"/>
                <a:t>22</a:t>
              </a:r>
              <a:r>
                <a:rPr lang="en-US" sz="2800" dirty="0"/>
                <a:t>O</a:t>
              </a:r>
              <a:r>
                <a:rPr lang="en-US" sz="2800" baseline="-25000" dirty="0"/>
                <a:t>11 </a:t>
              </a:r>
              <a:r>
                <a:rPr lang="en-US" altLang="en-US" sz="2800" b="1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=</a:t>
              </a:r>
              <a:endParaRPr lang="en-US" altLang="en-US" sz="2400" b="1" dirty="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016004" y="4553319"/>
            <a:ext cx="6354872" cy="1089910"/>
            <a:chOff x="861" y="2780"/>
            <a:chExt cx="5075" cy="777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3548" y="2780"/>
              <a:ext cx="2388" cy="777"/>
              <a:chOff x="3548" y="2780"/>
              <a:chExt cx="2388" cy="777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4182" y="2780"/>
                <a:ext cx="1122" cy="777"/>
                <a:chOff x="3288" y="2732"/>
                <a:chExt cx="1122" cy="777"/>
              </a:xfrm>
            </p:grpSpPr>
            <p:sp>
              <p:nvSpPr>
                <p:cNvPr id="16" name="Rectangle 7"/>
                <p:cNvSpPr>
                  <a:spLocks noChangeArrowheads="1"/>
                </p:cNvSpPr>
                <p:nvPr/>
              </p:nvSpPr>
              <p:spPr bwMode="auto">
                <a:xfrm>
                  <a:off x="3307" y="2732"/>
                  <a:ext cx="896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80000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70000"/>
                    <a:buBlip>
                      <a:blip r:embed="rId4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b="1" dirty="0" smtClean="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 </a:t>
                  </a:r>
                  <a:r>
                    <a:rPr lang="en-US" altLang="en-US" sz="2800" b="1" dirty="0" err="1" smtClean="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mol</a:t>
                  </a:r>
                  <a:endParaRPr lang="en-US" altLang="en-US" sz="2800" b="1" dirty="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" name="Rectangle 8"/>
                <p:cNvSpPr>
                  <a:spLocks noChangeArrowheads="1"/>
                </p:cNvSpPr>
                <p:nvPr/>
              </p:nvSpPr>
              <p:spPr bwMode="auto">
                <a:xfrm>
                  <a:off x="3288" y="3136"/>
                  <a:ext cx="1122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80000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70000"/>
                    <a:buBlip>
                      <a:blip r:embed="rId4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b="1" dirty="0" smtClean="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18.02 </a:t>
                  </a:r>
                  <a:r>
                    <a:rPr lang="en-US" altLang="en-US" sz="2800" b="1" dirty="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g</a:t>
                  </a:r>
                </a:p>
              </p:txBody>
            </p:sp>
          </p:grp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flipV="1">
                <a:off x="3548" y="3184"/>
                <a:ext cx="2388" cy="7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861" y="2976"/>
              <a:ext cx="1961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70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2800" b="1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12.</a:t>
              </a:r>
              <a:r>
                <a:rPr lang="en-US" sz="2800" b="1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5 g H</a:t>
              </a:r>
              <a:r>
                <a:rPr lang="en-US" sz="2800" b="1" baseline="-25000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r>
                <a:rPr lang="en-US" sz="2800" b="1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O  </a:t>
              </a:r>
              <a:r>
                <a:rPr lang="en-US" sz="2800" baseline="-25000" dirty="0" smtClean="0"/>
                <a:t> </a:t>
              </a:r>
              <a:r>
                <a:rPr lang="en-US" altLang="en-US" sz="2800" b="1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=</a:t>
              </a:r>
              <a:endParaRPr lang="en-US" altLang="en-US" sz="2400" b="1" dirty="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315" y="923375"/>
            <a:ext cx="9601196" cy="3793068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i="1" dirty="0" smtClean="0">
                <a:solidFill>
                  <a:schemeClr val="tx1"/>
                </a:solidFill>
              </a:rPr>
              <a:t>Step 2: Add all mole together</a:t>
            </a:r>
          </a:p>
          <a:p>
            <a:pPr marL="0" indent="0">
              <a:buNone/>
            </a:pPr>
            <a:endParaRPr lang="en-US" sz="51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5100" b="1" i="1" dirty="0" smtClean="0">
                <a:solidFill>
                  <a:schemeClr val="tx1"/>
                </a:solidFill>
              </a:rPr>
              <a:t> 		</a:t>
            </a:r>
            <a:r>
              <a:rPr lang="en-US" sz="5100" b="1" dirty="0" smtClean="0">
                <a:solidFill>
                  <a:schemeClr val="tx1"/>
                </a:solidFill>
              </a:rPr>
              <a:t>0.0322 </a:t>
            </a:r>
            <a:r>
              <a:rPr lang="en-US" sz="5100" b="1" dirty="0" err="1" smtClean="0">
                <a:solidFill>
                  <a:schemeClr val="tx1"/>
                </a:solidFill>
              </a:rPr>
              <a:t>mol</a:t>
            </a:r>
            <a:r>
              <a:rPr lang="en-US" sz="5100" b="1" dirty="0" smtClean="0">
                <a:solidFill>
                  <a:schemeClr val="tx1"/>
                </a:solidFill>
              </a:rPr>
              <a:t>  +  </a:t>
            </a:r>
            <a:r>
              <a:rPr lang="en-US" sz="5100" b="1" dirty="0">
                <a:solidFill>
                  <a:schemeClr val="tx1"/>
                </a:solidFill>
              </a:rPr>
              <a:t>0.694 </a:t>
            </a:r>
            <a:r>
              <a:rPr lang="en-US" sz="5100" b="1" dirty="0" err="1" smtClean="0">
                <a:solidFill>
                  <a:schemeClr val="tx1"/>
                </a:solidFill>
              </a:rPr>
              <a:t>mol</a:t>
            </a:r>
            <a:r>
              <a:rPr lang="en-US" sz="5100" b="1" dirty="0" smtClean="0">
                <a:solidFill>
                  <a:schemeClr val="tx1"/>
                </a:solidFill>
              </a:rPr>
              <a:t> = 0.726</a:t>
            </a:r>
          </a:p>
          <a:p>
            <a:pPr marL="0" indent="0">
              <a:buNone/>
            </a:pPr>
            <a:endParaRPr lang="en-US" sz="5100" b="1" dirty="0" smtClean="0">
              <a:solidFill>
                <a:schemeClr val="tx1"/>
              </a:solidFill>
            </a:endParaRPr>
          </a:p>
          <a:p>
            <a:r>
              <a:rPr lang="en-US" sz="5100" b="1" i="1" dirty="0">
                <a:solidFill>
                  <a:schemeClr val="tx1"/>
                </a:solidFill>
              </a:rPr>
              <a:t>Step </a:t>
            </a:r>
            <a:r>
              <a:rPr lang="en-US" sz="5100" b="1" i="1" dirty="0" smtClean="0">
                <a:solidFill>
                  <a:schemeClr val="tx1"/>
                </a:solidFill>
              </a:rPr>
              <a:t>3: Use formula and solve for X</a:t>
            </a:r>
          </a:p>
          <a:p>
            <a:endParaRPr lang="en-US" sz="51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         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447142"/>
              </p:ext>
            </p:extLst>
          </p:nvPr>
        </p:nvGraphicFramePr>
        <p:xfrm>
          <a:off x="4546843" y="3453665"/>
          <a:ext cx="1316264" cy="110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469696" imgH="393529" progId="Equation.3">
                  <p:embed/>
                </p:oleObj>
              </mc:Choice>
              <mc:Fallback>
                <p:oleObj name="Equation" r:id="rId3" imgW="469696" imgH="393529" progId="Equation.3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843" y="3453665"/>
                        <a:ext cx="1316264" cy="1102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80039" y="4963216"/>
            <a:ext cx="4578014" cy="1089910"/>
            <a:chOff x="3548" y="2780"/>
            <a:chExt cx="3656" cy="777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548" y="2780"/>
              <a:ext cx="2388" cy="777"/>
              <a:chOff x="3548" y="2780"/>
              <a:chExt cx="2388" cy="777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3839" y="2780"/>
                <a:ext cx="1631" cy="777"/>
                <a:chOff x="2945" y="2732"/>
                <a:chExt cx="1631" cy="777"/>
              </a:xfrm>
            </p:grpSpPr>
            <p:sp>
              <p:nvSpPr>
                <p:cNvPr id="10" name="Rectangle 7"/>
                <p:cNvSpPr>
                  <a:spLocks noChangeArrowheads="1"/>
                </p:cNvSpPr>
                <p:nvPr/>
              </p:nvSpPr>
              <p:spPr bwMode="auto">
                <a:xfrm>
                  <a:off x="2945" y="2732"/>
                  <a:ext cx="1616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5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80000"/>
                    <a:buBlip>
                      <a:blip r:embed="rId6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70000"/>
                    <a:buBlip>
                      <a:blip r:embed="rId7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b="1" dirty="0" smtClean="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0.0322 </a:t>
                  </a:r>
                  <a:r>
                    <a:rPr lang="en-US" altLang="en-US" sz="2800" b="1" dirty="0" err="1" smtClean="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mol</a:t>
                  </a:r>
                  <a:endParaRPr lang="en-US" altLang="en-US" sz="2800" b="1" dirty="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" name="Rectangle 8"/>
                <p:cNvSpPr>
                  <a:spLocks noChangeArrowheads="1"/>
                </p:cNvSpPr>
                <p:nvPr/>
              </p:nvSpPr>
              <p:spPr bwMode="auto">
                <a:xfrm>
                  <a:off x="3120" y="3136"/>
                  <a:ext cx="1456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5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80000"/>
                    <a:buBlip>
                      <a:blip r:embed="rId6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70000"/>
                    <a:buBlip>
                      <a:blip r:embed="rId7"/>
                    </a:buBlip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b="1" dirty="0" smtClean="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0.726 </a:t>
                  </a:r>
                  <a:r>
                    <a:rPr lang="en-US" altLang="en-US" sz="2800" b="1" dirty="0" err="1" smtClean="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mol</a:t>
                  </a:r>
                  <a:endParaRPr lang="en-US" altLang="en-US" sz="2800" b="1" dirty="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V="1">
                <a:off x="3548" y="3184"/>
                <a:ext cx="2388" cy="7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5851" y="2909"/>
              <a:ext cx="1353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80000"/>
                <a:buBlip>
                  <a:blip r:embed="rId6"/>
                </a:buBlip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70000"/>
                <a:buBlip>
                  <a:blip r:embed="rId7"/>
                </a:buBlip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altLang="en-US" sz="2800" b="1" dirty="0"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800" b="1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= 0.0444</a:t>
              </a:r>
              <a:endParaRPr lang="en-US" altLang="en-US" sz="2400" b="1" dirty="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4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Worksheet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1803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164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PGothic</vt:lpstr>
      <vt:lpstr>Arial</vt:lpstr>
      <vt:lpstr>Comic Sans MS</vt:lpstr>
      <vt:lpstr>Garamond</vt:lpstr>
      <vt:lpstr>Organic</vt:lpstr>
      <vt:lpstr>Microsoft Equation 3.0</vt:lpstr>
      <vt:lpstr>Section 4</vt:lpstr>
      <vt:lpstr>Review</vt:lpstr>
      <vt:lpstr>Mole Fraction</vt:lpstr>
      <vt:lpstr>When Given Grams</vt:lpstr>
      <vt:lpstr>Example</vt:lpstr>
      <vt:lpstr>PowerPoint Presentation</vt:lpstr>
      <vt:lpstr>Practice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</dc:title>
  <dc:creator>User</dc:creator>
  <cp:lastModifiedBy>User</cp:lastModifiedBy>
  <cp:revision>7</cp:revision>
  <dcterms:created xsi:type="dcterms:W3CDTF">2019-05-03T12:03:26Z</dcterms:created>
  <dcterms:modified xsi:type="dcterms:W3CDTF">2019-05-03T12:21:35Z</dcterms:modified>
</cp:coreProperties>
</file>